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4" r:id="rId6"/>
    <p:sldId id="265" r:id="rId7"/>
    <p:sldId id="267" r:id="rId8"/>
    <p:sldId id="266" r:id="rId9"/>
    <p:sldId id="269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143" autoAdjust="0"/>
  </p:normalViewPr>
  <p:slideViewPr>
    <p:cSldViewPr>
      <p:cViewPr>
        <p:scale>
          <a:sx n="100" d="100"/>
          <a:sy n="100" d="100"/>
        </p:scale>
        <p:origin x="-1014" y="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702BD-06F7-43E6-832C-9309486104B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5E5C-A486-4AE1-A5E0-5BCE298C4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1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A5E5C-A486-4AE1-A5E0-5BCE298C45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0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38090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Реконструкция </a:t>
            </a:r>
            <a:r>
              <a:rPr lang="ru-RU" sz="3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зрительного зала </a:t>
            </a:r>
            <a:r>
              <a:rPr lang="ru-RU" sz="3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Дома Культуры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 </a:t>
            </a:r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г.п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 Малиновский</a:t>
            </a:r>
            <a:endParaRPr lang="ru-RU" sz="3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2912" cy="122413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Инициативного бюджетирования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1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56784" cy="56921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Средства бюджета городского поселения 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814884"/>
              </p:ext>
            </p:extLst>
          </p:nvPr>
        </p:nvGraphicFramePr>
        <p:xfrm>
          <a:off x="1043609" y="2492896"/>
          <a:ext cx="7200801" cy="1840225"/>
        </p:xfrm>
        <a:graphic>
          <a:graphicData uri="http://schemas.openxmlformats.org/drawingml/2006/table">
            <a:tbl>
              <a:tblPr firstRow="1" firstCol="1" bandRow="1"/>
              <a:tblGrid>
                <a:gridCol w="531200"/>
                <a:gridCol w="1845063"/>
                <a:gridCol w="872613"/>
                <a:gridCol w="1276987"/>
                <a:gridCol w="1337469"/>
                <a:gridCol w="1337469"/>
              </a:tblGrid>
              <a:tr h="1840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Виды затрат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Полная стоимость проекта (руб.)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Софинансирование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Физических лиц (граждан)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Юридических лиц, индивидуальных предпринимателей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Диагностика имеющегося оборудования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Стоимость оборудования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919289,33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Установка оборудования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 по проекту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919289,33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180" marR="4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980728"/>
            <a:ext cx="7128793" cy="108012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инициативных платежей обеспечиваемый инициатором проекта, в том числ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3"/>
            <a:ext cx="7056784" cy="183910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граждан – не менее 46000,00 рублей</a:t>
            </a:r>
          </a:p>
          <a:p>
            <a:pPr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юридических лиц, индивидуальных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 – 46000,00 рублей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1297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n w="6350">
                <a:solidFill>
                  <a:srgbClr val="F0AD00">
                    <a:shade val="43000"/>
                  </a:srgbClr>
                </a:solidFill>
              </a:ln>
              <a:solidFill>
                <a:srgbClr val="F0AD00">
                  <a:tint val="83000"/>
                  <a:satMod val="1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dirty="0" smtClean="0">
              <a:ln w="6350">
                <a:solidFill>
                  <a:srgbClr val="F0AD00">
                    <a:shade val="43000"/>
                  </a:srgbClr>
                </a:solidFill>
              </a:ln>
              <a:solidFill>
                <a:srgbClr val="F0AD00">
                  <a:tint val="83000"/>
                  <a:satMod val="1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438400"/>
            <a:ext cx="3308176" cy="31242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336"/>
              </a:spcBef>
              <a:buNone/>
            </a:pPr>
            <a:r>
              <a:rPr lang="ru-RU" sz="1400" dirty="0" err="1">
                <a:solidFill>
                  <a:srgbClr val="000000"/>
                </a:solidFill>
                <a:latin typeface="Times New Roman"/>
                <a:ea typeface="Calibri"/>
              </a:rPr>
              <a:t>Неденежный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 вклад граждан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(трудовое участие) 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2923,07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1008112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НЕДЕНЕЖНОГО ВКЛАДА, ОБЕСПЕЧИВАЕМЫЙ ИНИЦИАТОРОМ ПРОЕКТА, В ТОМ ЧИСЛЕ:</a:t>
            </a:r>
            <a:b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415680" cy="31242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Неденежный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вклад юридических лиц, индивидуальных предпринимателей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(трудовое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8880,00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12044" r="32797" b="35604"/>
          <a:stretch/>
        </p:blipFill>
        <p:spPr bwMode="auto">
          <a:xfrm>
            <a:off x="1259632" y="3096766"/>
            <a:ext cx="2189956" cy="249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Наименование проекта:</a:t>
            </a:r>
            <a:r>
              <a:rPr lang="ru-RU" sz="36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Реконструкция сцены Дома Культуры «Орфей» в </a:t>
            </a:r>
            <a:r>
              <a:rPr lang="ru-RU" sz="2000" dirty="0" err="1"/>
              <a:t>г.п</a:t>
            </a:r>
            <a:r>
              <a:rPr lang="ru-RU" sz="2000" dirty="0"/>
              <a:t>. Малиновский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8400"/>
            <a:ext cx="3888432" cy="3048001"/>
          </a:xfrm>
        </p:spPr>
        <p:txBody>
          <a:bodyPr>
            <a:normAutofit fontScale="92500" lnSpcReduction="10000"/>
          </a:bodyPr>
          <a:lstStyle/>
          <a:p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 объекта: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628251, Ханты-Мансийский автономный округ – Югра, Советский район,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Малиновский, ул. 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Ленина д.17 А</a:t>
            </a:r>
          </a:p>
          <a:p>
            <a:pPr indent="0">
              <a:lnSpc>
                <a:spcPct val="100000"/>
              </a:lnSpc>
              <a:buNone/>
            </a:pPr>
            <a:endParaRPr 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/>
                <a:ea typeface="Calibri"/>
              </a:rPr>
              <a:t>Цель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Calibri"/>
              </a:rPr>
              <a:t> – создание креативных условий для сохранения и развития культурного потенциала Дома культуры, творческой самореализации и удовлетворения культурных потребностей жителей городского поселения Малиновский и сельского поселения Юбилейный.</a:t>
            </a:r>
            <a:endParaRPr lang="ru-RU" sz="1500" dirty="0">
              <a:latin typeface="Times New Roman"/>
              <a:ea typeface="Calibri"/>
            </a:endParaRP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0000"/>
                </a:solidFill>
                <a:latin typeface="Times New Roman"/>
                <a:ea typeface="Calibri"/>
              </a:rPr>
              <a:t>Задачи</a:t>
            </a:r>
            <a:r>
              <a:rPr lang="ru-RU" sz="1500" dirty="0">
                <a:solidFill>
                  <a:srgbClr val="000000"/>
                </a:solidFill>
                <a:latin typeface="Times New Roman"/>
                <a:ea typeface="Calibri"/>
              </a:rPr>
              <a:t> – замена постановочного света, звукового оборудования</a:t>
            </a:r>
            <a:endParaRPr lang="ru-RU" sz="15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G_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/>
          <a:stretch/>
        </p:blipFill>
        <p:spPr bwMode="auto">
          <a:xfrm>
            <a:off x="5043264" y="2204864"/>
            <a:ext cx="3024336" cy="16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_17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5043264" y="3905622"/>
            <a:ext cx="3024336" cy="17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4320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Описание инициативного проекта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/>
              </a:rPr>
              <a:t>Здание Дома культуры «Орфей» построено и сдано в эксплуатацию в декабре 2014г. с целью повышения культурно-досуговой деятельности для жителей городского поселения Малиновский и сельского поселения Юбилейный. За период эксплуатации с 2014 по 2020г. стало понятно, что существующая на данный момент сцена не отвечает современным техническим требованиям, которые необходимы для плодотворной, полноценной работы творческих коллективов. Не удовлетворяет потребностям зрителя: музыкальное и световое оборудования сцены находятся на низком </a:t>
            </a:r>
            <a:r>
              <a:rPr lang="ru-RU" dirty="0" smtClean="0">
                <a:latin typeface="Times New Roman"/>
              </a:rPr>
              <a:t>уровне</a:t>
            </a:r>
            <a:r>
              <a:rPr lang="ru-RU" dirty="0">
                <a:latin typeface="Times New Roman"/>
              </a:rPr>
              <a:t>.</a:t>
            </a:r>
            <a:endParaRPr lang="ru-RU" sz="20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3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spc="300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Описание инициативного проекта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232248" cy="320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1600" y="2438400"/>
            <a:ext cx="2984376" cy="304800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1500" dirty="0">
                <a:solidFill>
                  <a:prstClr val="black"/>
                </a:solidFill>
                <a:latin typeface="Times New Roman"/>
              </a:rPr>
              <a:t>Проектом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</a:rPr>
              <a:t>предусмотрена:    замена </a:t>
            </a:r>
            <a:r>
              <a:rPr lang="ru-RU" sz="1500" dirty="0">
                <a:solidFill>
                  <a:prstClr val="black"/>
                </a:solidFill>
                <a:latin typeface="Times New Roman"/>
              </a:rPr>
              <a:t>звукового и светового оборудования.</a:t>
            </a:r>
            <a:endParaRPr lang="ru-RU" sz="1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Ожидаемые результаты от реализации инициативного проекта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6779096" cy="3672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1. Повышение уровня комфортности и безопасности пребывания зрителей, участников художественной самодеятельности;</a:t>
            </a:r>
            <a:endParaRPr lang="ru-RU" sz="2400" dirty="0"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2. Обеспечение </a:t>
            </a:r>
            <a:r>
              <a:rPr lang="ru-RU" sz="2000" dirty="0">
                <a:latin typeface="Times New Roman"/>
              </a:rPr>
              <a:t>возможности доступа к культурным ценностям и участия в культурной жизни всем жителям городского поселения.</a:t>
            </a:r>
            <a:endParaRPr lang="ru-RU" sz="2400" dirty="0"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</a:rPr>
              <a:t>3</a:t>
            </a:r>
            <a:r>
              <a:rPr lang="ru-RU" sz="2000" dirty="0" smtClean="0">
                <a:latin typeface="Times New Roman"/>
              </a:rPr>
              <a:t>. </a:t>
            </a:r>
            <a:r>
              <a:rPr lang="ru-RU" sz="2000" dirty="0">
                <a:latin typeface="Times New Roman"/>
              </a:rPr>
              <a:t>Замена светового оборудования даст возможность подчеркнуть костюмы, сценические образы и декорации. Обеспечит необходимые условия для работы артистов на сцене.</a:t>
            </a:r>
            <a:endParaRPr lang="ru-RU" sz="2400" dirty="0">
              <a:latin typeface="Times New Roman"/>
              <a:ea typeface="Calibri"/>
            </a:endParaRPr>
          </a:p>
          <a:p>
            <a:pPr>
              <a:lnSpc>
                <a:spcPct val="110000"/>
              </a:lnSpc>
            </a:pPr>
            <a:r>
              <a:rPr lang="ru-RU" sz="2000" dirty="0">
                <a:latin typeface="Times New Roman"/>
              </a:rPr>
              <a:t>4</a:t>
            </a:r>
            <a:r>
              <a:rPr lang="ru-RU" sz="2000" dirty="0" smtClean="0">
                <a:latin typeface="Times New Roman"/>
              </a:rPr>
              <a:t>. </a:t>
            </a:r>
            <a:r>
              <a:rPr lang="ru-RU" sz="2000" dirty="0">
                <a:latin typeface="Times New Roman"/>
              </a:rPr>
              <a:t>Замена звукового оборудования даст возможность принимать достаточный уровень сбалансированных частот.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84776" cy="1008112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Описание дальнейшего развития инициативного проекта после завершения финансирования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419056" cy="2880320"/>
          </a:xfrm>
        </p:spPr>
        <p:txBody>
          <a:bodyPr>
            <a:normAutofit/>
          </a:bodyPr>
          <a:lstStyle/>
          <a:p>
            <a:pPr marL="64008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Содержание сцены предусмотрено за счет средств МБУ КСК «Орион»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6805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Сотрудники Дома культуры: </a:t>
            </a:r>
            <a:r>
              <a:rPr lang="ru-RU" dirty="0" smtClean="0"/>
              <a:t>9 чел</a:t>
            </a:r>
            <a:endParaRPr lang="ru-RU" dirty="0"/>
          </a:p>
          <a:p>
            <a:r>
              <a:rPr lang="ru-RU" dirty="0">
                <a:latin typeface="Times New Roman"/>
              </a:rPr>
              <a:t>Посетители Дома культуры: </a:t>
            </a:r>
            <a:r>
              <a:rPr lang="ru-RU" dirty="0" smtClean="0">
                <a:latin typeface="Times New Roman"/>
              </a:rPr>
              <a:t>29668 чел </a:t>
            </a:r>
            <a:r>
              <a:rPr lang="ru-RU" dirty="0">
                <a:latin typeface="Times New Roman"/>
              </a:rPr>
              <a:t>в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8340" y="4797152"/>
            <a:ext cx="570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Количество прямых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 – 29677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56921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СТОИМОСТЬ ПРОЕКТА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2204864"/>
            <a:ext cx="6800800" cy="210996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0" t="18062" r="34911" b="9869"/>
          <a:stretch/>
        </p:blipFill>
        <p:spPr bwMode="auto">
          <a:xfrm>
            <a:off x="1317601" y="2210197"/>
            <a:ext cx="1814239" cy="31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35751" t="11981" r="32815" b="10138"/>
          <a:stretch/>
        </p:blipFill>
        <p:spPr bwMode="auto">
          <a:xfrm>
            <a:off x="3275855" y="2238002"/>
            <a:ext cx="1872209" cy="306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12370" t="26312" r="34948" b="9985"/>
          <a:stretch/>
        </p:blipFill>
        <p:spPr bwMode="auto">
          <a:xfrm>
            <a:off x="5218296" y="2238003"/>
            <a:ext cx="2954104" cy="3063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7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56921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СТОИМОСТЬ ПРОЕКТА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2204864"/>
            <a:ext cx="6800800" cy="210996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76140"/>
              </p:ext>
            </p:extLst>
          </p:nvPr>
        </p:nvGraphicFramePr>
        <p:xfrm>
          <a:off x="971600" y="2204864"/>
          <a:ext cx="6965575" cy="2987040"/>
        </p:xfrm>
        <a:graphic>
          <a:graphicData uri="http://schemas.openxmlformats.org/drawingml/2006/table">
            <a:tbl>
              <a:tblPr/>
              <a:tblGrid>
                <a:gridCol w="360040"/>
                <a:gridCol w="682254"/>
                <a:gridCol w="37826"/>
                <a:gridCol w="360040"/>
                <a:gridCol w="216024"/>
                <a:gridCol w="720080"/>
                <a:gridCol w="648072"/>
                <a:gridCol w="648072"/>
                <a:gridCol w="576064"/>
                <a:gridCol w="648072"/>
                <a:gridCol w="504056"/>
                <a:gridCol w="792088"/>
                <a:gridCol w="772887"/>
              </a:tblGrid>
              <a:tr h="79863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 НАЧАЛЬНОЙ (МАКСИМАЛЬНОЙ) ЦЕНЫ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7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объекта закупки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Ценовые предложения (руб)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Однородность совокупности значений выявленных цен, используемых в расчете Н(М)ЦК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Н(М)ЦК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,,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определяемая методом сопоставимых рыночных цен        (анализа рынка)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 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 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Поставщик 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арифметическая цена за единицу     &lt;ц&gt;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квадратичное отклонение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вариации цен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Н(М)ЦК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Цена за единицу изм. (руб.)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Комплект оборудования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1062737,00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1045281,00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649850,00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918622,67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232892,21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919 289,33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919289,33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289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4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Начальная (максимальная) цена контракта составила: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919 289,33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вариации не превышает 33%, совокупность ценовых значений является однородной.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Характеристики работ/услуг  соответствуют характеристикам, указанным в описании объекта закупки (техническом задании).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цену входят следующие затраты: включены все расходы Поставщика, необходимые для осуществления им своих обязательств по Контракту в полном объеме и надлежащего качества, в том числе все подлежащие к уплате налоги, сборы и другие обязательные платежи, расходы на упаковку, маркировку, страхование, сертификацию, транспортные расходы по доставке товара до места поставки, иные расходы, связанные с поставкой товара.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*Номер источника информации, указанный в таблице Реквизиты документов, на основании которых выполнен расчет (номер, дата)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Источник информации 1 Коммерческое предложение Исх. №1234  от 17.12.2020г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Источник информации 2 Коммерческое предложение б/н от 16.12.2020г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Источник информации 3 Коммерческое предложение Исх. № 585 от 17.12.2020г</a:t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 Указывается порядковый номер источника информации (не менее трех).</a:t>
                      </a:r>
                    </a:p>
                    <a:p>
                      <a:pPr algn="l" fontAlgn="ctr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l" fontAlgn="ctr">
                        <a:buFont typeface="Arial" pitchFamily="34" charset="0"/>
                        <a:buNone/>
                      </a:pP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475" y="4400550"/>
            <a:ext cx="1485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5" y="4200525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1359</TotalTime>
  <Words>526</Words>
  <Application>Microsoft Office PowerPoint</Application>
  <PresentationFormat>Экран (4:3)</PresentationFormat>
  <Paragraphs>120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Реконструкция зрительного зала Дома Культуры в г.п. Малиновский</vt:lpstr>
      <vt:lpstr>Наименование проекта: Реконструкция сцены Дома Культуры «Орфей» в г.п. Малиновский</vt:lpstr>
      <vt:lpstr>Описание инициативного проекта </vt:lpstr>
      <vt:lpstr>Описание объекта</vt:lpstr>
      <vt:lpstr>Ожидаемые результаты от реализации инициативного проекта</vt:lpstr>
      <vt:lpstr>Описание дальнейшего развития инициативного проекта после завершения финансирования</vt:lpstr>
      <vt:lpstr>Количество благополучателей. </vt:lpstr>
      <vt:lpstr>СТОИМОСТЬ ПРОЕКТА</vt:lpstr>
      <vt:lpstr>СТОИМОСТЬ ПРОЕКТА</vt:lpstr>
      <vt:lpstr>Средства бюджета городского поселения </vt:lpstr>
      <vt:lpstr>Объем инициативных платежей обеспечиваемый инициатором проекта, в том числе:</vt:lpstr>
      <vt:lpstr>ОБЪЕМ НЕДЕНЕЖНОГО ВКЛАДА, ОБЕСПЕЧИВАЕМЫЙ ИНИЦИАТОРОМ ПРОЕКТА, В ТОМ ЧИСЛЕ: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уличного освещения на улице Строителей г.п. Малиновский</dc:title>
  <dc:creator>Админ</dc:creator>
  <cp:lastModifiedBy>Пользователь</cp:lastModifiedBy>
  <cp:revision>44</cp:revision>
  <dcterms:created xsi:type="dcterms:W3CDTF">2021-01-05T08:55:22Z</dcterms:created>
  <dcterms:modified xsi:type="dcterms:W3CDTF">2021-01-27T11:18:36Z</dcterms:modified>
</cp:coreProperties>
</file>